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2"/>
  </p:notesMasterIdLst>
  <p:sldIdLst>
    <p:sldId id="256" r:id="rId2"/>
    <p:sldId id="284" r:id="rId3"/>
    <p:sldId id="285" r:id="rId4"/>
    <p:sldId id="286" r:id="rId5"/>
    <p:sldId id="303" r:id="rId6"/>
    <p:sldId id="289" r:id="rId7"/>
    <p:sldId id="290" r:id="rId8"/>
    <p:sldId id="304" r:id="rId9"/>
    <p:sldId id="305" r:id="rId10"/>
    <p:sldId id="293" r:id="rId11"/>
    <p:sldId id="291" r:id="rId12"/>
    <p:sldId id="292" r:id="rId13"/>
    <p:sldId id="295" r:id="rId14"/>
    <p:sldId id="294" r:id="rId15"/>
    <p:sldId id="296" r:id="rId16"/>
    <p:sldId id="298" r:id="rId17"/>
    <p:sldId id="297" r:id="rId18"/>
    <p:sldId id="299" r:id="rId19"/>
    <p:sldId id="301" r:id="rId20"/>
    <p:sldId id="30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D2B8D0-F9A0-2E45-9015-8278F907197F}">
          <p14:sldIdLst>
            <p14:sldId id="256"/>
          </p14:sldIdLst>
        </p14:section>
        <p14:section name="Introduction" id="{83504983-E0C5-294E-A824-74785A167F11}">
          <p14:sldIdLst>
            <p14:sldId id="284"/>
            <p14:sldId id="285"/>
            <p14:sldId id="286"/>
            <p14:sldId id="303"/>
            <p14:sldId id="289"/>
            <p14:sldId id="290"/>
            <p14:sldId id="304"/>
          </p14:sldIdLst>
        </p14:section>
        <p14:section name="How to collab" id="{72736C24-6342-6041-BEDC-1E2586A85D2F}">
          <p14:sldIdLst>
            <p14:sldId id="305"/>
            <p14:sldId id="293"/>
            <p14:sldId id="291"/>
            <p14:sldId id="292"/>
            <p14:sldId id="295"/>
            <p14:sldId id="294"/>
            <p14:sldId id="296"/>
            <p14:sldId id="298"/>
            <p14:sldId id="297"/>
            <p14:sldId id="299"/>
          </p14:sldIdLst>
        </p14:section>
        <p14:section name="Project Pitch" id="{E6D1840E-785C-B54B-B113-088C2DE8FD07}">
          <p14:sldIdLst>
            <p14:sldId id="301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5B5B5"/>
    <a:srgbClr val="F1502F"/>
    <a:srgbClr val="E8F0F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79494"/>
  </p:normalViewPr>
  <p:slideViewPr>
    <p:cSldViewPr snapToGrid="0" snapToObjects="1">
      <p:cViewPr varScale="1">
        <p:scale>
          <a:sx n="120" d="100"/>
          <a:sy n="120" d="100"/>
        </p:scale>
        <p:origin x="1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tiff>
</file>

<file path=ppt/media/image24.png>
</file>

<file path=ppt/media/image25.tiff>
</file>

<file path=ppt/media/image26.tiff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tiff>
</file>

<file path=ppt/media/image34.png>
</file>

<file path=ppt/media/image4.png>
</file>

<file path=ppt/media/image5.tiff>
</file>

<file path=ppt/media/image6.tiff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ainhack.org/code-of-conduct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15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48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95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45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log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50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16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53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01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90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648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 doesn’t have to be self-contained within this Brainhack. Although it will be ideal to have a pause-point/chapter done within this event. </a:t>
            </a:r>
          </a:p>
          <a:p>
            <a:endParaRPr lang="en-US" dirty="0"/>
          </a:p>
          <a:p>
            <a:r>
              <a:rPr lang="en-US" dirty="0"/>
              <a:t>If pitching something brand new, expect some brain-storming time. Accept ideas from others joining you. Build a rough road-map with bite-size steps that can be delegated to others (e.g., organize example data, organize resource list, create an outline, make example scripts).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0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457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61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1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BrainHacks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collaborative events that focus on the open sharing of ideas, models, code, and data. They bring together brain experts and enthusiasts from a variety of backgrounds to build relationships, learn from one another, and collaborate on projects related to the neurosciences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62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09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58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Variety of experience and expertise</a:t>
            </a:r>
            <a:endParaRPr lang="en-US" dirty="0">
              <a:hlinkClick r:id="rId3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85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Feedback form after the event to help organizing the next 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66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0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6004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chemeClr val="bg1">
              <a:lumMod val="85000"/>
            </a:schemeClr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3" Type="http://schemas.openxmlformats.org/officeDocument/2006/relationships/hyperlink" Target="https://gitforwindows.org/" TargetMode="External"/><Relationship Id="rId7" Type="http://schemas.openxmlformats.org/officeDocument/2006/relationships/image" Target="../media/image1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sktop.github.com/" TargetMode="Externa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git-scm.com/" TargetMode="External"/><Relationship Id="rId9" Type="http://schemas.openxmlformats.org/officeDocument/2006/relationships/image" Target="../media/image21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3" Type="http://schemas.openxmlformats.org/officeDocument/2006/relationships/image" Target="../media/image22.png"/><Relationship Id="rId7" Type="http://schemas.openxmlformats.org/officeDocument/2006/relationships/image" Target="../media/image25.tiff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29.png"/><Relationship Id="rId5" Type="http://schemas.openxmlformats.org/officeDocument/2006/relationships/image" Target="../media/image24.png"/><Relationship Id="rId10" Type="http://schemas.openxmlformats.org/officeDocument/2006/relationships/image" Target="../media/image28.svg"/><Relationship Id="rId4" Type="http://schemas.openxmlformats.org/officeDocument/2006/relationships/image" Target="../media/image23.tiff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2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25.tiff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3" Type="http://schemas.openxmlformats.org/officeDocument/2006/relationships/image" Target="../media/image22.png"/><Relationship Id="rId7" Type="http://schemas.openxmlformats.org/officeDocument/2006/relationships/image" Target="../media/image25.tiff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29.png"/><Relationship Id="rId5" Type="http://schemas.openxmlformats.org/officeDocument/2006/relationships/image" Target="../media/image24.png"/><Relationship Id="rId10" Type="http://schemas.openxmlformats.org/officeDocument/2006/relationships/image" Target="../media/image28.svg"/><Relationship Id="rId4" Type="http://schemas.openxmlformats.org/officeDocument/2006/relationships/image" Target="../media/image23.tiff"/><Relationship Id="rId9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ainhack-dallas.github.io/mini-brainhack-utd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ainhack.org/code-of-conduct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3.tif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CB11C59-46BC-5B47-88CC-22F65B9100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45927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ED3279-CBD1-E94E-87CB-1A620A0B67F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8313" y="4876046"/>
            <a:ext cx="1714501" cy="17145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636D16-F2C4-104B-8E12-06F62BC888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6342" y="4880572"/>
            <a:ext cx="6610202" cy="174698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8583B3-285E-6443-A41B-0B3C74DBC328}"/>
              </a:ext>
            </a:extLst>
          </p:cNvPr>
          <p:cNvSpPr txBox="1"/>
          <p:nvPr/>
        </p:nvSpPr>
        <p:spPr>
          <a:xfrm>
            <a:off x="2140527" y="1880753"/>
            <a:ext cx="80841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Brainhack Dallas 2019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Helvetica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Helvetica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Saturday Nov. 16-Sunday Nov. 17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359E0DA-4B50-F24D-B95B-1FCEFA2087A9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251" y="5036021"/>
            <a:ext cx="1394552" cy="139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4C43C-B211-CF41-828D-F02C7AF1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Install &amp;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809AB-DA6B-2846-97F6-44804B4D6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46075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Git</a:t>
            </a:r>
          </a:p>
          <a:p>
            <a:r>
              <a:rPr lang="en-US" sz="2800" dirty="0"/>
              <a:t>Windows users: </a:t>
            </a:r>
            <a:r>
              <a:rPr lang="en-US" sz="2800" dirty="0">
                <a:hlinkClick r:id="rId3"/>
              </a:rPr>
              <a:t>https://gitforwindows.org/</a:t>
            </a:r>
            <a:endParaRPr lang="en-US" sz="2800" dirty="0"/>
          </a:p>
          <a:p>
            <a:pPr lvl="2"/>
            <a:r>
              <a:rPr lang="en-US" sz="2000" dirty="0"/>
              <a:t>Git for windows comes with </a:t>
            </a:r>
            <a:r>
              <a:rPr lang="en-US" sz="2000" b="1" dirty="0"/>
              <a:t>Git-Bash (</a:t>
            </a:r>
            <a:r>
              <a:rPr lang="en-US" sz="2000" dirty="0"/>
              <a:t>a bash terminal for windows). </a:t>
            </a:r>
          </a:p>
          <a:p>
            <a:r>
              <a:rPr lang="en-US" sz="2800" dirty="0"/>
              <a:t>Linux/Mac Users: </a:t>
            </a:r>
            <a:r>
              <a:rPr lang="en-US" sz="2800" dirty="0">
                <a:hlinkClick r:id="rId4"/>
              </a:rPr>
              <a:t>https://git-scm.com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GitHub</a:t>
            </a:r>
          </a:p>
          <a:p>
            <a:r>
              <a:rPr lang="en-US" sz="2800" dirty="0"/>
              <a:t>Sign up for an account on </a:t>
            </a:r>
            <a:r>
              <a:rPr lang="en-US" sz="2800" dirty="0">
                <a:hlinkClick r:id="rId5"/>
              </a:rPr>
              <a:t>https://github.com</a:t>
            </a:r>
            <a:r>
              <a:rPr lang="en-US" sz="2800" dirty="0"/>
              <a:t> </a:t>
            </a:r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b="1" dirty="0"/>
              <a:t>GitHub Desktop</a:t>
            </a:r>
          </a:p>
          <a:p>
            <a:r>
              <a:rPr lang="en-US" sz="2800" dirty="0"/>
              <a:t>Install GitHub Desktop: </a:t>
            </a:r>
            <a:r>
              <a:rPr lang="en-US" sz="2800" dirty="0">
                <a:hlinkClick r:id="rId6"/>
              </a:rPr>
              <a:t>https://desktop.github.com/</a:t>
            </a:r>
            <a:r>
              <a:rPr lang="en-US" sz="28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0E3DA4-7456-A643-A2BA-59E59FEDF15E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58489" y="2001544"/>
            <a:ext cx="2050716" cy="8563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212345-0822-EB4F-9391-72C010DF2B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6717" y="5461897"/>
            <a:ext cx="1132098" cy="1132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BB10B6-6925-BF49-B9FA-BEDDF4448B57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35144" y="3716431"/>
            <a:ext cx="2897406" cy="107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87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77" y="1815794"/>
            <a:ext cx="11814383" cy="468013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The process of collaborating on projects using GitHub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5EBA-3ABC-3549-8F56-E0967CE7367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6704" y="175465"/>
            <a:ext cx="1788160" cy="7467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BF061E-EA9A-2E4C-9AAD-15FDCAB01A2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864" y="13969"/>
            <a:ext cx="2890237" cy="106969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CA05978F-10C7-3540-A44B-EB1F5F7A9203}"/>
              </a:ext>
            </a:extLst>
          </p:cNvPr>
          <p:cNvGrpSpPr/>
          <p:nvPr/>
        </p:nvGrpSpPr>
        <p:grpSpPr>
          <a:xfrm>
            <a:off x="7528601" y="5044766"/>
            <a:ext cx="4506352" cy="862016"/>
            <a:chOff x="7396030" y="4925059"/>
            <a:chExt cx="4506352" cy="862016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197BB00B-9EC1-9D43-88CE-5B343F3738A7}"/>
                </a:ext>
              </a:extLst>
            </p:cNvPr>
            <p:cNvSpPr/>
            <p:nvPr/>
          </p:nvSpPr>
          <p:spPr>
            <a:xfrm>
              <a:off x="7396030" y="5146995"/>
              <a:ext cx="4506352" cy="64008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The original owner of the repository can review your changes before incorporating it 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515DEEC-AF5C-C44A-9666-1DF79F982E56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V="1">
              <a:off x="9649206" y="4925059"/>
              <a:ext cx="262890" cy="2219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9658B6-BDCD-D748-AA00-0CC010AD02D3}"/>
              </a:ext>
            </a:extLst>
          </p:cNvPr>
          <p:cNvGrpSpPr/>
          <p:nvPr/>
        </p:nvGrpSpPr>
        <p:grpSpPr>
          <a:xfrm>
            <a:off x="2818098" y="3131237"/>
            <a:ext cx="2911582" cy="2003591"/>
            <a:chOff x="2978483" y="2890195"/>
            <a:chExt cx="2911582" cy="200359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997E3A-92E2-BF46-A5CA-6AA5749CC784}"/>
                </a:ext>
              </a:extLst>
            </p:cNvPr>
            <p:cNvGrpSpPr/>
            <p:nvPr/>
          </p:nvGrpSpPr>
          <p:grpSpPr>
            <a:xfrm>
              <a:off x="3348033" y="2890195"/>
              <a:ext cx="2542032" cy="2003591"/>
              <a:chOff x="3786945" y="2890195"/>
              <a:chExt cx="2542032" cy="200359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1959E8-4E38-EC42-8994-91B804455491}"/>
                  </a:ext>
                </a:extLst>
              </p:cNvPr>
              <p:cNvSpPr/>
              <p:nvPr/>
            </p:nvSpPr>
            <p:spPr>
              <a:xfrm>
                <a:off x="3823521" y="2890195"/>
                <a:ext cx="2505456" cy="12604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Monaco" pitchFamily="2" charset="77"/>
                  </a:rPr>
                  <a:t>Add &amp; Commit Changes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62726D-5ADD-2342-AB1A-CA4D82C6679D}"/>
                  </a:ext>
                </a:extLst>
              </p:cNvPr>
              <p:cNvSpPr txBox="1"/>
              <p:nvPr/>
            </p:nvSpPr>
            <p:spPr>
              <a:xfrm>
                <a:off x="3786945" y="4185900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Track your changes using Git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DE5E206-D8EC-0D4B-A388-6C50E7870D5F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83" y="355907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64D4D14-B768-0145-BB44-516C83963DD2}"/>
              </a:ext>
            </a:extLst>
          </p:cNvPr>
          <p:cNvGrpSpPr/>
          <p:nvPr/>
        </p:nvGrpSpPr>
        <p:grpSpPr>
          <a:xfrm>
            <a:off x="5836196" y="3131237"/>
            <a:ext cx="3091437" cy="1952127"/>
            <a:chOff x="5996581" y="2890195"/>
            <a:chExt cx="3091437" cy="1952127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07E43CF-A4F5-3D48-98B7-F8BD45F76A8D}"/>
                </a:ext>
              </a:extLst>
            </p:cNvPr>
            <p:cNvGrpSpPr/>
            <p:nvPr/>
          </p:nvGrpSpPr>
          <p:grpSpPr>
            <a:xfrm>
              <a:off x="6253378" y="2890195"/>
              <a:ext cx="2834640" cy="1952127"/>
              <a:chOff x="6564274" y="2890195"/>
              <a:chExt cx="2834640" cy="195212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F1779A1-893B-3547-9706-5D0FEF6B265B}"/>
                  </a:ext>
                </a:extLst>
              </p:cNvPr>
              <p:cNvGrpSpPr/>
              <p:nvPr/>
            </p:nvGrpSpPr>
            <p:grpSpPr>
              <a:xfrm>
                <a:off x="6736744" y="2890195"/>
                <a:ext cx="2618209" cy="1260490"/>
                <a:chOff x="6736744" y="2890195"/>
                <a:chExt cx="2618209" cy="1260490"/>
              </a:xfrm>
            </p:grpSpPr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F422D06F-3A28-094D-A185-6CD49B7783A0}"/>
                    </a:ext>
                  </a:extLst>
                </p:cNvPr>
                <p:cNvSpPr/>
                <p:nvPr/>
              </p:nvSpPr>
              <p:spPr>
                <a:xfrm>
                  <a:off x="6736744" y="289019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18C415B2-FA0E-A440-B0B6-38FE01CED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hqprint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75704" y="3409666"/>
                  <a:ext cx="609459" cy="60945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35FAC0E6-C5E3-7742-9C5C-4E64F13C2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hqprint">
                  <a:duotone>
                    <a:prstClr val="black"/>
                    <a:schemeClr val="accent6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7644" y="2906836"/>
                  <a:ext cx="1747309" cy="647670"/>
                </a:xfrm>
                <a:prstGeom prst="rect">
                  <a:avLst/>
                </a:prstGeom>
              </p:spPr>
            </p:pic>
            <p:sp>
              <p:nvSpPr>
                <p:cNvPr id="52" name="Right Arrow 51">
                  <a:extLst>
                    <a:ext uri="{FF2B5EF4-FFF2-40B4-BE49-F238E27FC236}">
                      <a16:creationId xmlns:a16="http://schemas.microsoft.com/office/drawing/2014/main" id="{2E45F943-FC37-E641-89F2-8CE7CD27A6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481393">
                  <a:off x="7433093" y="3213468"/>
                  <a:ext cx="421017" cy="638398"/>
                </a:xfrm>
                <a:prstGeom prst="rightArrow">
                  <a:avLst/>
                </a:prstGeom>
                <a:solidFill>
                  <a:srgbClr val="F1502F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35336F5-1DD9-5D43-ACBF-B1939B1006F3}"/>
                  </a:ext>
                </a:extLst>
              </p:cNvPr>
              <p:cNvSpPr txBox="1"/>
              <p:nvPr/>
            </p:nvSpPr>
            <p:spPr>
              <a:xfrm>
                <a:off x="6564274" y="4134436"/>
                <a:ext cx="28346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Push </a:t>
                </a:r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changes to GitHub</a:t>
                </a:r>
                <a:endPara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6AFB018-5206-1B41-B217-433D0A60B34A}"/>
                </a:ext>
              </a:extLst>
            </p:cNvPr>
            <p:cNvCxnSpPr>
              <a:cxnSpLocks/>
            </p:cNvCxnSpPr>
            <p:nvPr/>
          </p:nvCxnSpPr>
          <p:spPr>
            <a:xfrm>
              <a:off x="5996581" y="355758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44FEB3-CD68-9947-A0BB-C8E920D46BBB}"/>
              </a:ext>
            </a:extLst>
          </p:cNvPr>
          <p:cNvGrpSpPr/>
          <p:nvPr/>
        </p:nvGrpSpPr>
        <p:grpSpPr>
          <a:xfrm>
            <a:off x="8883672" y="3136607"/>
            <a:ext cx="2904767" cy="1949735"/>
            <a:chOff x="9044057" y="2895565"/>
            <a:chExt cx="2904767" cy="1949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6DBD391-4151-1841-9723-67C7A90C108B}"/>
                </a:ext>
              </a:extLst>
            </p:cNvPr>
            <p:cNvGrpSpPr/>
            <p:nvPr/>
          </p:nvGrpSpPr>
          <p:grpSpPr>
            <a:xfrm>
              <a:off x="9434507" y="2895565"/>
              <a:ext cx="2514317" cy="1949735"/>
              <a:chOff x="9562523" y="2895565"/>
              <a:chExt cx="2514317" cy="194973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3F9AD32D-DEE3-EA4A-AC85-1E3384B0FC1F}"/>
                  </a:ext>
                </a:extLst>
              </p:cNvPr>
              <p:cNvGrpSpPr/>
              <p:nvPr/>
            </p:nvGrpSpPr>
            <p:grpSpPr>
              <a:xfrm>
                <a:off x="9562523" y="2895565"/>
                <a:ext cx="2505456" cy="1260490"/>
                <a:chOff x="9562523" y="2895565"/>
                <a:chExt cx="2505456" cy="1260490"/>
              </a:xfrm>
            </p:grpSpPr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C55A7C7E-7271-A844-BF13-1A79EB3A0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hq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02183" y="3003748"/>
                  <a:ext cx="826136" cy="1101515"/>
                </a:xfrm>
                <a:prstGeom prst="rect">
                  <a:avLst/>
                </a:prstGeom>
              </p:spPr>
            </p:pic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805198C1-974E-D34F-BE6F-E96824D08CC7}"/>
                    </a:ext>
                  </a:extLst>
                </p:cNvPr>
                <p:cNvSpPr/>
                <p:nvPr/>
              </p:nvSpPr>
              <p:spPr>
                <a:xfrm>
                  <a:off x="9562523" y="289556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4F0B66F-DD0F-DE44-BC1E-5A42033D7FF8}"/>
                  </a:ext>
                </a:extLst>
              </p:cNvPr>
              <p:cNvSpPr txBox="1"/>
              <p:nvPr/>
            </p:nvSpPr>
            <p:spPr>
              <a:xfrm>
                <a:off x="9571384" y="4137414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Make a </a:t>
                </a:r>
              </a:p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pull request</a:t>
                </a:r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CF50F33-E7D3-2541-9B32-90E5E09CF9A5}"/>
                </a:ext>
              </a:extLst>
            </p:cNvPr>
            <p:cNvCxnSpPr>
              <a:cxnSpLocks/>
            </p:cNvCxnSpPr>
            <p:nvPr/>
          </p:nvCxnSpPr>
          <p:spPr>
            <a:xfrm>
              <a:off x="9044057" y="3554505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5C8DDD-EF96-9044-845D-4B4998378775}"/>
              </a:ext>
            </a:extLst>
          </p:cNvPr>
          <p:cNvGrpSpPr/>
          <p:nvPr/>
        </p:nvGrpSpPr>
        <p:grpSpPr>
          <a:xfrm>
            <a:off x="194822" y="3131237"/>
            <a:ext cx="2505456" cy="2570809"/>
            <a:chOff x="308765" y="3939882"/>
            <a:chExt cx="2505456" cy="2570809"/>
          </a:xfrm>
        </p:grpSpPr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1425A372-BA3A-6544-B8B2-1981A1E5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E410E74F-7B2A-814C-9054-482DF214B14E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6CA7130-8E83-2B4C-9AE8-3AB18D564381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&amp;</a:t>
              </a:r>
            </a:p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6F6E7694-EC31-2E49-9B86-48DBCC74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127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96995-07D9-3A4D-8E0F-C48CC2418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1. Obtain the project you want to work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F1170-FB13-A24F-8DBE-0A757BB79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2689" y="1248385"/>
            <a:ext cx="8846545" cy="1247370"/>
          </a:xfrm>
        </p:spPr>
        <p:txBody>
          <a:bodyPr/>
          <a:lstStyle/>
          <a:p>
            <a:r>
              <a:rPr lang="en-US" dirty="0"/>
              <a:t>Fork a project so a repository of that project is now in your GitHub account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5F9237-7551-0D41-AA64-4DD8B1569627}"/>
              </a:ext>
            </a:extLst>
          </p:cNvPr>
          <p:cNvGrpSpPr/>
          <p:nvPr/>
        </p:nvGrpSpPr>
        <p:grpSpPr>
          <a:xfrm>
            <a:off x="194822" y="1248385"/>
            <a:ext cx="2505456" cy="1955256"/>
            <a:chOff x="308765" y="3939882"/>
            <a:chExt cx="2505456" cy="1955256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8EB73F8-8ECF-D34D-8D54-C164A44B89F4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FB54A6-1FDE-9743-8873-A441FA857C54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</a:t>
              </a: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333DE2B-2F7B-CB48-B43C-8DD6EBAE9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289CC8-B31D-7545-A184-93428A8D7D03}"/>
              </a:ext>
            </a:extLst>
          </p:cNvPr>
          <p:cNvGrpSpPr/>
          <p:nvPr/>
        </p:nvGrpSpPr>
        <p:grpSpPr>
          <a:xfrm>
            <a:off x="170615" y="3924451"/>
            <a:ext cx="2505456" cy="1955256"/>
            <a:chOff x="308765" y="3939882"/>
            <a:chExt cx="2505456" cy="1955256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624846A1-8339-9641-BC98-3BAC21C39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57FBA43-46CE-E148-9843-76ECAE1458F0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649EF7-8E9F-774D-9CEC-4B3AD5C74B79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6764AEB-95B7-0B43-B912-3F72F6F5D337}"/>
              </a:ext>
            </a:extLst>
          </p:cNvPr>
          <p:cNvSpPr txBox="1">
            <a:spLocks/>
          </p:cNvSpPr>
          <p:nvPr/>
        </p:nvSpPr>
        <p:spPr>
          <a:xfrm>
            <a:off x="3062688" y="3943780"/>
            <a:ext cx="9129312" cy="1935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Clone the repository to your computer</a:t>
            </a:r>
          </a:p>
          <a:p>
            <a:pPr lvl="2"/>
            <a:r>
              <a:rPr lang="en-US" dirty="0"/>
              <a:t>Use GitHub Desktop</a:t>
            </a:r>
          </a:p>
          <a:p>
            <a:pPr lvl="3"/>
            <a:r>
              <a:rPr lang="en-US" dirty="0"/>
              <a:t>File &gt;&gt; Clone Repository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AE39AF-5C31-4A48-BA3B-32E1D2A1CA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4694" y="4359021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9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A80E-FBF3-6A48-8BB8-56B7F7E8F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Look at what has been done in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9EBD9-6D33-F74B-8F53-E41D3BE1A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tab in GitHub Desktop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AE6E70-E27A-7A4E-8B66-E2EB6592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679" y="1248385"/>
            <a:ext cx="705065" cy="70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1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2. Make changes &amp; document the changes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A91537-6C99-9044-943E-31EB323D2B51}"/>
              </a:ext>
            </a:extLst>
          </p:cNvPr>
          <p:cNvGrpSpPr/>
          <p:nvPr/>
        </p:nvGrpSpPr>
        <p:grpSpPr>
          <a:xfrm>
            <a:off x="113942" y="1425409"/>
            <a:ext cx="2542032" cy="2003591"/>
            <a:chOff x="3786945" y="2890195"/>
            <a:chExt cx="2542032" cy="2003591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AFC62AA-071E-B54B-B6DA-7E81E4FBD756}"/>
                </a:ext>
              </a:extLst>
            </p:cNvPr>
            <p:cNvSpPr/>
            <p:nvPr/>
          </p:nvSpPr>
          <p:spPr>
            <a:xfrm>
              <a:off x="3823521" y="2890195"/>
              <a:ext cx="2505456" cy="126049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Monaco" pitchFamily="2" charset="77"/>
                </a:rPr>
                <a:t>Add &amp; Commit Changes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B8ECF8-0D2C-4C45-84BB-2CE8D1135428}"/>
                </a:ext>
              </a:extLst>
            </p:cNvPr>
            <p:cNvSpPr txBox="1"/>
            <p:nvPr/>
          </p:nvSpPr>
          <p:spPr>
            <a:xfrm>
              <a:off x="3786945" y="4185900"/>
              <a:ext cx="25054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Track your changes using Git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F8248D4-E6B1-D14C-83FA-4818ED069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571" y="1143000"/>
            <a:ext cx="8846545" cy="5715000"/>
          </a:xfrm>
        </p:spPr>
        <p:txBody>
          <a:bodyPr>
            <a:normAutofit/>
          </a:bodyPr>
          <a:lstStyle/>
          <a:p>
            <a:r>
              <a:rPr lang="en-US" dirty="0"/>
              <a:t>Add a file….</a:t>
            </a:r>
          </a:p>
          <a:p>
            <a:endParaRPr lang="en-US" dirty="0"/>
          </a:p>
          <a:p>
            <a:r>
              <a:rPr lang="en-US" dirty="0"/>
              <a:t>Look at what has changed</a:t>
            </a:r>
          </a:p>
          <a:p>
            <a:pPr lvl="2"/>
            <a:r>
              <a:rPr lang="en-US" dirty="0"/>
              <a:t>Change Tab on GitHub Desktop</a:t>
            </a:r>
          </a:p>
          <a:p>
            <a:endParaRPr lang="en-US" dirty="0"/>
          </a:p>
          <a:p>
            <a:r>
              <a:rPr lang="en-US" dirty="0"/>
              <a:t>Commit the change </a:t>
            </a:r>
          </a:p>
          <a:p>
            <a:pPr lvl="2"/>
            <a:r>
              <a:rPr lang="en-US" dirty="0"/>
              <a:t>Type a summary and click 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43A50B-900A-384F-A96E-161A35C0A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3896" y="2721114"/>
            <a:ext cx="705065" cy="7050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D2ED38-7BCE-0242-8889-E95E6A287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911" y="4418189"/>
            <a:ext cx="30861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8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3. Push that change to GitHub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13517B-8DA6-BD49-9BA3-50713E40325B}"/>
              </a:ext>
            </a:extLst>
          </p:cNvPr>
          <p:cNvGrpSpPr/>
          <p:nvPr/>
        </p:nvGrpSpPr>
        <p:grpSpPr>
          <a:xfrm>
            <a:off x="0" y="1247352"/>
            <a:ext cx="2834640" cy="1952127"/>
            <a:chOff x="6564274" y="2890195"/>
            <a:chExt cx="2834640" cy="195212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E0374C-EF4D-C442-91B1-900FBDDB6634}"/>
                </a:ext>
              </a:extLst>
            </p:cNvPr>
            <p:cNvGrpSpPr/>
            <p:nvPr/>
          </p:nvGrpSpPr>
          <p:grpSpPr>
            <a:xfrm>
              <a:off x="6736744" y="2890195"/>
              <a:ext cx="2618209" cy="1260490"/>
              <a:chOff x="6736744" y="2890195"/>
              <a:chExt cx="2618209" cy="1260490"/>
            </a:xfrm>
          </p:grpSpPr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395A367B-2C26-9A47-B5B3-A3B4F72340CC}"/>
                  </a:ext>
                </a:extLst>
              </p:cNvPr>
              <p:cNvSpPr/>
              <p:nvPr/>
            </p:nvSpPr>
            <p:spPr>
              <a:xfrm>
                <a:off x="6736744" y="2890195"/>
                <a:ext cx="2505456" cy="1260490"/>
              </a:xfrm>
              <a:prstGeom prst="round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latin typeface="Monaco" pitchFamily="2" charset="77"/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EF97BD38-29E4-E143-BF0B-6D7A9E9F51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775704" y="3409666"/>
                <a:ext cx="609459" cy="609459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249B0E4-F8B3-8D44-9C97-D62B340D6F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607644" y="2906836"/>
                <a:ext cx="1747309" cy="647670"/>
              </a:xfrm>
              <a:prstGeom prst="rect">
                <a:avLst/>
              </a:prstGeom>
            </p:spPr>
          </p:pic>
          <p:sp>
            <p:nvSpPr>
              <p:cNvPr id="19" name="Right Arrow 18">
                <a:extLst>
                  <a:ext uri="{FF2B5EF4-FFF2-40B4-BE49-F238E27FC236}">
                    <a16:creationId xmlns:a16="http://schemas.microsoft.com/office/drawing/2014/main" id="{39B3203F-84CD-4E4C-92F5-8ECAC62C7B7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481393">
                <a:off x="7433093" y="3213468"/>
                <a:ext cx="421017" cy="638398"/>
              </a:xfrm>
              <a:prstGeom prst="rightArrow">
                <a:avLst/>
              </a:prstGeom>
              <a:solidFill>
                <a:srgbClr val="F1502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6E6C15-488F-3242-ACBD-2CBF3F2AD21A}"/>
                </a:ext>
              </a:extLst>
            </p:cNvPr>
            <p:cNvSpPr txBox="1"/>
            <p:nvPr/>
          </p:nvSpPr>
          <p:spPr>
            <a:xfrm>
              <a:off x="6564274" y="4134436"/>
              <a:ext cx="2834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Push </a:t>
              </a:r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changes to GitHub</a:t>
              </a:r>
              <a:endParaRPr lang="en-US" sz="2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1EFC20D-5AA9-A844-A396-355B28F5B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7121" y="1263993"/>
            <a:ext cx="8810240" cy="176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4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Check that your changes are now on GitHub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3CA0B4-198D-5344-9631-ACEE4AD8B9B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4456" y="5839638"/>
            <a:ext cx="1527544" cy="10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6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A0EA-A5FE-C14F-8093-FBF81A06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4. Ask the original author to incorporate your changes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BA61264-BBD1-A64C-820B-673B8FF088E9}"/>
              </a:ext>
            </a:extLst>
          </p:cNvPr>
          <p:cNvGrpSpPr/>
          <p:nvPr/>
        </p:nvGrpSpPr>
        <p:grpSpPr>
          <a:xfrm>
            <a:off x="190264" y="1263993"/>
            <a:ext cx="2514317" cy="1949735"/>
            <a:chOff x="9562523" y="2895565"/>
            <a:chExt cx="2514317" cy="194973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9F76237-B7B4-BE41-BDF5-8EFE7CEB607F}"/>
                </a:ext>
              </a:extLst>
            </p:cNvPr>
            <p:cNvGrpSpPr/>
            <p:nvPr/>
          </p:nvGrpSpPr>
          <p:grpSpPr>
            <a:xfrm>
              <a:off x="9562523" y="2895565"/>
              <a:ext cx="2505456" cy="1260490"/>
              <a:chOff x="9562523" y="2895565"/>
              <a:chExt cx="2505456" cy="126049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DD128186-C727-AF44-B0E4-E24497B53D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402183" y="3003748"/>
                <a:ext cx="826136" cy="1101515"/>
              </a:xfrm>
              <a:prstGeom prst="rect">
                <a:avLst/>
              </a:prstGeom>
            </p:spPr>
          </p:pic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B9D0B01F-5286-F842-AD44-EEF2B1B1C26E}"/>
                  </a:ext>
                </a:extLst>
              </p:cNvPr>
              <p:cNvSpPr/>
              <p:nvPr/>
            </p:nvSpPr>
            <p:spPr>
              <a:xfrm>
                <a:off x="9562523" y="2895565"/>
                <a:ext cx="2505456" cy="1260490"/>
              </a:xfrm>
              <a:prstGeom prst="round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latin typeface="Monaco" pitchFamily="2" charset="77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A936E12-5B9F-8344-B4FB-15422D1358A1}"/>
                </a:ext>
              </a:extLst>
            </p:cNvPr>
            <p:cNvSpPr txBox="1"/>
            <p:nvPr/>
          </p:nvSpPr>
          <p:spPr>
            <a:xfrm>
              <a:off x="9571384" y="4137414"/>
              <a:ext cx="25054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Make a </a:t>
              </a:r>
            </a:p>
            <a:p>
              <a:pPr algn="ctr"/>
              <a:r>
                <a: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pull request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51EE202-53F4-0348-91BE-0EB57D066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53" y="1263993"/>
            <a:ext cx="9334947" cy="432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56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29" y="5039835"/>
            <a:ext cx="11814383" cy="180419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For the purpose of this Brainhack, you don’t have to touch the command line if you don’t want to.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5EBA-3ABC-3549-8F56-E0967CE7367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6704" y="175465"/>
            <a:ext cx="1788160" cy="7467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BF061E-EA9A-2E4C-9AAD-15FDCAB01A2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864" y="13969"/>
            <a:ext cx="2890237" cy="106969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559658B6-BDCD-D748-AA00-0CC010AD02D3}"/>
              </a:ext>
            </a:extLst>
          </p:cNvPr>
          <p:cNvGrpSpPr/>
          <p:nvPr/>
        </p:nvGrpSpPr>
        <p:grpSpPr>
          <a:xfrm>
            <a:off x="2792350" y="1759637"/>
            <a:ext cx="2911582" cy="2003591"/>
            <a:chOff x="2978483" y="2890195"/>
            <a:chExt cx="2911582" cy="2003591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997E3A-92E2-BF46-A5CA-6AA5749CC784}"/>
                </a:ext>
              </a:extLst>
            </p:cNvPr>
            <p:cNvGrpSpPr/>
            <p:nvPr/>
          </p:nvGrpSpPr>
          <p:grpSpPr>
            <a:xfrm>
              <a:off x="3348033" y="2890195"/>
              <a:ext cx="2542032" cy="2003591"/>
              <a:chOff x="3786945" y="2890195"/>
              <a:chExt cx="2542032" cy="200359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1959E8-4E38-EC42-8994-91B804455491}"/>
                  </a:ext>
                </a:extLst>
              </p:cNvPr>
              <p:cNvSpPr/>
              <p:nvPr/>
            </p:nvSpPr>
            <p:spPr>
              <a:xfrm>
                <a:off x="3823521" y="2890195"/>
                <a:ext cx="2505456" cy="1260490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Monaco" pitchFamily="2" charset="77"/>
                  </a:rPr>
                  <a:t>Add &amp; Commit Changes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62726D-5ADD-2342-AB1A-CA4D82C6679D}"/>
                  </a:ext>
                </a:extLst>
              </p:cNvPr>
              <p:cNvSpPr txBox="1"/>
              <p:nvPr/>
            </p:nvSpPr>
            <p:spPr>
              <a:xfrm>
                <a:off x="3786945" y="4185900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Track your changes using Git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DE5E206-D8EC-0D4B-A388-6C50E7870D5F}"/>
                </a:ext>
              </a:extLst>
            </p:cNvPr>
            <p:cNvCxnSpPr>
              <a:cxnSpLocks/>
            </p:cNvCxnSpPr>
            <p:nvPr/>
          </p:nvCxnSpPr>
          <p:spPr>
            <a:xfrm>
              <a:off x="2978483" y="355907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64D4D14-B768-0145-BB44-516C83963DD2}"/>
              </a:ext>
            </a:extLst>
          </p:cNvPr>
          <p:cNvGrpSpPr/>
          <p:nvPr/>
        </p:nvGrpSpPr>
        <p:grpSpPr>
          <a:xfrm>
            <a:off x="5810448" y="1759637"/>
            <a:ext cx="3091437" cy="1952127"/>
            <a:chOff x="5996581" y="2890195"/>
            <a:chExt cx="3091437" cy="1952127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07E43CF-A4F5-3D48-98B7-F8BD45F76A8D}"/>
                </a:ext>
              </a:extLst>
            </p:cNvPr>
            <p:cNvGrpSpPr/>
            <p:nvPr/>
          </p:nvGrpSpPr>
          <p:grpSpPr>
            <a:xfrm>
              <a:off x="6253378" y="2890195"/>
              <a:ext cx="2834640" cy="1952127"/>
              <a:chOff x="6564274" y="2890195"/>
              <a:chExt cx="2834640" cy="195212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F1779A1-893B-3547-9706-5D0FEF6B265B}"/>
                  </a:ext>
                </a:extLst>
              </p:cNvPr>
              <p:cNvGrpSpPr/>
              <p:nvPr/>
            </p:nvGrpSpPr>
            <p:grpSpPr>
              <a:xfrm>
                <a:off x="6736744" y="2890195"/>
                <a:ext cx="2618209" cy="1260490"/>
                <a:chOff x="6736744" y="2890195"/>
                <a:chExt cx="2618209" cy="1260490"/>
              </a:xfrm>
            </p:grpSpPr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F422D06F-3A28-094D-A185-6CD49B7783A0}"/>
                    </a:ext>
                  </a:extLst>
                </p:cNvPr>
                <p:cNvSpPr/>
                <p:nvPr/>
              </p:nvSpPr>
              <p:spPr>
                <a:xfrm>
                  <a:off x="6736744" y="289019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18C415B2-FA0E-A440-B0B6-38FE01CED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hqprint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75704" y="3409666"/>
                  <a:ext cx="609459" cy="60945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35FAC0E6-C5E3-7742-9C5C-4E64F13C2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hqprint">
                  <a:duotone>
                    <a:prstClr val="black"/>
                    <a:schemeClr val="accent6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07644" y="2906836"/>
                  <a:ext cx="1747309" cy="647670"/>
                </a:xfrm>
                <a:prstGeom prst="rect">
                  <a:avLst/>
                </a:prstGeom>
              </p:spPr>
            </p:pic>
            <p:sp>
              <p:nvSpPr>
                <p:cNvPr id="52" name="Right Arrow 51">
                  <a:extLst>
                    <a:ext uri="{FF2B5EF4-FFF2-40B4-BE49-F238E27FC236}">
                      <a16:creationId xmlns:a16="http://schemas.microsoft.com/office/drawing/2014/main" id="{2E45F943-FC37-E641-89F2-8CE7CD27A6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481393">
                  <a:off x="7433093" y="3213468"/>
                  <a:ext cx="421017" cy="638398"/>
                </a:xfrm>
                <a:prstGeom prst="rightArrow">
                  <a:avLst/>
                </a:prstGeom>
                <a:solidFill>
                  <a:srgbClr val="F1502F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35336F5-1DD9-5D43-ACBF-B1939B1006F3}"/>
                  </a:ext>
                </a:extLst>
              </p:cNvPr>
              <p:cNvSpPr txBox="1"/>
              <p:nvPr/>
            </p:nvSpPr>
            <p:spPr>
              <a:xfrm>
                <a:off x="6564274" y="4134436"/>
                <a:ext cx="28346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Push </a:t>
                </a:r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changes to GitHub</a:t>
                </a:r>
                <a:endParaRPr lang="en-US" sz="20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6AFB018-5206-1B41-B217-433D0A60B34A}"/>
                </a:ext>
              </a:extLst>
            </p:cNvPr>
            <p:cNvCxnSpPr>
              <a:cxnSpLocks/>
            </p:cNvCxnSpPr>
            <p:nvPr/>
          </p:nvCxnSpPr>
          <p:spPr>
            <a:xfrm>
              <a:off x="5996581" y="3557588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44FEB3-CD68-9947-A0BB-C8E920D46BBB}"/>
              </a:ext>
            </a:extLst>
          </p:cNvPr>
          <p:cNvGrpSpPr/>
          <p:nvPr/>
        </p:nvGrpSpPr>
        <p:grpSpPr>
          <a:xfrm>
            <a:off x="8857924" y="1765007"/>
            <a:ext cx="2904767" cy="1949735"/>
            <a:chOff x="9044057" y="2895565"/>
            <a:chExt cx="2904767" cy="194973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6DBD391-4151-1841-9723-67C7A90C108B}"/>
                </a:ext>
              </a:extLst>
            </p:cNvPr>
            <p:cNvGrpSpPr/>
            <p:nvPr/>
          </p:nvGrpSpPr>
          <p:grpSpPr>
            <a:xfrm>
              <a:off x="9434507" y="2895565"/>
              <a:ext cx="2514317" cy="1949735"/>
              <a:chOff x="9562523" y="2895565"/>
              <a:chExt cx="2514317" cy="194973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3F9AD32D-DEE3-EA4A-AC85-1E3384B0FC1F}"/>
                  </a:ext>
                </a:extLst>
              </p:cNvPr>
              <p:cNvGrpSpPr/>
              <p:nvPr/>
            </p:nvGrpSpPr>
            <p:grpSpPr>
              <a:xfrm>
                <a:off x="9562523" y="2895565"/>
                <a:ext cx="2505456" cy="1260490"/>
                <a:chOff x="9562523" y="2895565"/>
                <a:chExt cx="2505456" cy="1260490"/>
              </a:xfrm>
            </p:grpSpPr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C55A7C7E-7271-A844-BF13-1A79EB3A0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hq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02183" y="3003748"/>
                  <a:ext cx="826136" cy="1101515"/>
                </a:xfrm>
                <a:prstGeom prst="rect">
                  <a:avLst/>
                </a:prstGeom>
              </p:spPr>
            </p:pic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805198C1-974E-D34F-BE6F-E96824D08CC7}"/>
                    </a:ext>
                  </a:extLst>
                </p:cNvPr>
                <p:cNvSpPr/>
                <p:nvPr/>
              </p:nvSpPr>
              <p:spPr>
                <a:xfrm>
                  <a:off x="9562523" y="2895565"/>
                  <a:ext cx="2505456" cy="1260490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latin typeface="Monaco" pitchFamily="2" charset="77"/>
                  </a:endParaRP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4F0B66F-DD0F-DE44-BC1E-5A42033D7FF8}"/>
                  </a:ext>
                </a:extLst>
              </p:cNvPr>
              <p:cNvSpPr txBox="1"/>
              <p:nvPr/>
            </p:nvSpPr>
            <p:spPr>
              <a:xfrm>
                <a:off x="9571384" y="4137414"/>
                <a:ext cx="25054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Make a </a:t>
                </a:r>
              </a:p>
              <a:p>
                <a:pPr algn="ctr"/>
                <a:r>
                  <a:rPr lang="en-US" sz="20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pull request</a:t>
                </a:r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CF50F33-E7D3-2541-9B32-90E5E09CF9A5}"/>
                </a:ext>
              </a:extLst>
            </p:cNvPr>
            <p:cNvCxnSpPr>
              <a:cxnSpLocks/>
            </p:cNvCxnSpPr>
            <p:nvPr/>
          </p:nvCxnSpPr>
          <p:spPr>
            <a:xfrm>
              <a:off x="9044057" y="3554505"/>
              <a:ext cx="29337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5C8DDD-EF96-9044-845D-4B4998378775}"/>
              </a:ext>
            </a:extLst>
          </p:cNvPr>
          <p:cNvGrpSpPr/>
          <p:nvPr/>
        </p:nvGrpSpPr>
        <p:grpSpPr>
          <a:xfrm>
            <a:off x="169074" y="1759637"/>
            <a:ext cx="2505456" cy="2570809"/>
            <a:chOff x="308765" y="3939882"/>
            <a:chExt cx="2505456" cy="2570809"/>
          </a:xfrm>
        </p:grpSpPr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1425A372-BA3A-6544-B8B2-1981A1E5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77524" y="4068940"/>
              <a:ext cx="955964" cy="955964"/>
            </a:xfrm>
            <a:prstGeom prst="rect">
              <a:avLst/>
            </a:prstGeom>
          </p:spPr>
        </p:pic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E410E74F-7B2A-814C-9054-482DF214B14E}"/>
                </a:ext>
              </a:extLst>
            </p:cNvPr>
            <p:cNvSpPr/>
            <p:nvPr/>
          </p:nvSpPr>
          <p:spPr>
            <a:xfrm>
              <a:off x="308765" y="3939882"/>
              <a:ext cx="2505456" cy="126049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dirty="0">
                <a:latin typeface="Monaco" pitchFamily="2" charset="7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6CA7130-8E83-2B4C-9AE8-3AB18D564381}"/>
                </a:ext>
              </a:extLst>
            </p:cNvPr>
            <p:cNvSpPr txBox="1"/>
            <p:nvPr/>
          </p:nvSpPr>
          <p:spPr>
            <a:xfrm>
              <a:off x="308765" y="5187252"/>
              <a:ext cx="24570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Fork the project repo on GitHub &amp;</a:t>
              </a:r>
            </a:p>
            <a:p>
              <a:pPr algn="ctr"/>
              <a:r>
                <a:rPr lang="en-US" sz="2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Clone it to your computer</a:t>
              </a:r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6F6E7694-EC31-2E49-9B86-48DBCC742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14738" y="4058860"/>
              <a:ext cx="992597" cy="992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460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1E69-6E8E-B742-9300-0D8B450E6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 anchor="ctr"/>
          <a:lstStyle/>
          <a:p>
            <a:pPr algn="ctr"/>
            <a:r>
              <a:rPr lang="en-US" b="1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2A450-9E25-7347-8358-72CC3835B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418229"/>
          </a:xfrm>
        </p:spPr>
        <p:txBody>
          <a:bodyPr>
            <a:normAutofit/>
          </a:bodyPr>
          <a:lstStyle/>
          <a:p>
            <a:r>
              <a:rPr lang="en-US" dirty="0"/>
              <a:t>Can I pitch a project? </a:t>
            </a:r>
          </a:p>
          <a:p>
            <a:pPr lvl="2"/>
            <a:r>
              <a:rPr lang="en-US" dirty="0"/>
              <a:t>Yes. </a:t>
            </a:r>
          </a:p>
          <a:p>
            <a:pPr lvl="2"/>
            <a:endParaRPr lang="en-US" dirty="0"/>
          </a:p>
          <a:p>
            <a:r>
              <a:rPr lang="en-US" dirty="0"/>
              <a:t>What is the criteria? </a:t>
            </a:r>
          </a:p>
          <a:p>
            <a:pPr lvl="2"/>
            <a:r>
              <a:rPr lang="en-US" dirty="0"/>
              <a:t>The outcome of it is something open-to-all at some point</a:t>
            </a:r>
          </a:p>
          <a:p>
            <a:pPr lvl="3"/>
            <a:r>
              <a:rPr lang="en-US" dirty="0"/>
              <a:t>A tool/script/function</a:t>
            </a:r>
          </a:p>
          <a:p>
            <a:pPr lvl="3"/>
            <a:r>
              <a:rPr lang="en-US" dirty="0"/>
              <a:t>Processed data that is open</a:t>
            </a:r>
          </a:p>
          <a:p>
            <a:pPr lvl="3"/>
            <a:r>
              <a:rPr lang="en-US" dirty="0"/>
              <a:t>A tutorial/textbook</a:t>
            </a:r>
          </a:p>
          <a:p>
            <a:pPr lvl="3"/>
            <a:endParaRPr lang="en-US" dirty="0"/>
          </a:p>
          <a:p>
            <a:r>
              <a:rPr lang="en-US" dirty="0"/>
              <a:t>You (or a group) can pitch something </a:t>
            </a:r>
            <a:r>
              <a:rPr lang="en-US" b="1" dirty="0"/>
              <a:t>mid-way through the Brainhack!</a:t>
            </a:r>
          </a:p>
        </p:txBody>
      </p:sp>
    </p:spTree>
    <p:extLst>
      <p:ext uri="{BB962C8B-B14F-4D97-AF65-F5344CB8AC3E}">
        <p14:creationId xmlns:p14="http://schemas.microsoft.com/office/powerpoint/2010/main" val="263737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F2DA6-DE75-F946-8626-E59C04EBB6D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Welcome</a:t>
            </a:r>
            <a:endParaRPr lang="en-US" sz="2400" dirty="0">
              <a:solidFill>
                <a:sysClr val="windowText" lastClr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A4EBD1-4790-3A4F-A0B1-38142C030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5864" y="3429000"/>
            <a:ext cx="814875" cy="814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5EBC59-5F04-C349-83D9-3904BE248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266" y="2616200"/>
            <a:ext cx="2965598" cy="197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25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1199-69C9-4F43-A4AE-40902638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Project Pitch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39E66-C81A-F149-9D33-DCF6D87F7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87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may contain: 1 person, smiling">
            <a:extLst>
              <a:ext uri="{FF2B5EF4-FFF2-40B4-BE49-F238E27FC236}">
                <a16:creationId xmlns:a16="http://schemas.microsoft.com/office/drawing/2014/main" id="{9C4D78A3-3BD9-4B76-AEF1-B8A6A240D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96915" y="1604913"/>
            <a:ext cx="2009553" cy="2026105"/>
          </a:xfrm>
          <a:prstGeom prst="ellipse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Introduce the Team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72EA88-FC62-6B4A-B5C5-2D289C236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23" y="1621464"/>
            <a:ext cx="2009554" cy="2009554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BC900F-5C45-F44C-BED1-8FB40A4A94E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1223" y="1621465"/>
            <a:ext cx="2009553" cy="2009553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C866B9-9F5C-FE4F-B019-C02D30E9C0E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83572" y="1621464"/>
            <a:ext cx="2011511" cy="2009554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6C6B51-0B52-714D-9A54-BF2275B2DD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5921" y="1621464"/>
            <a:ext cx="2009554" cy="2009554"/>
          </a:xfrm>
          <a:prstGeom prst="ellipse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A1738E2-37EE-244D-97F9-B5C50C2FB3D2}"/>
              </a:ext>
            </a:extLst>
          </p:cNvPr>
          <p:cNvSpPr/>
          <p:nvPr/>
        </p:nvSpPr>
        <p:spPr>
          <a:xfrm>
            <a:off x="439641" y="3786316"/>
            <a:ext cx="193835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Ekarin</a:t>
            </a:r>
            <a:endParaRPr lang="en-US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Made website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(Will talk about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R/</a:t>
            </a:r>
            <a:r>
              <a:rPr lang="en-US" dirty="0" err="1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Rstudio</a:t>
            </a: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if you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 him)</a:t>
            </a:r>
          </a:p>
          <a:p>
            <a:pPr algn="ctr"/>
            <a:endParaRPr lang="en-US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98A76F-B28F-7F43-A994-D099FB1D657D}"/>
              </a:ext>
            </a:extLst>
          </p:cNvPr>
          <p:cNvSpPr/>
          <p:nvPr/>
        </p:nvSpPr>
        <p:spPr>
          <a:xfrm>
            <a:off x="2676617" y="3786315"/>
            <a:ext cx="225407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Ju-Chi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Logistics </a:t>
            </a:r>
            <a:b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BBS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(Not your TA today)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AF83F5E-1843-314D-8A80-8E453066AF8F}"/>
              </a:ext>
            </a:extLst>
          </p:cNvPr>
          <p:cNvSpPr/>
          <p:nvPr/>
        </p:nvSpPr>
        <p:spPr>
          <a:xfrm>
            <a:off x="5150490" y="3786314"/>
            <a:ext cx="189103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Matt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Talk about data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visualization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(He is a Dr. !)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79F20F-7561-9641-A0F3-DC0AFB374384}"/>
              </a:ext>
            </a:extLst>
          </p:cNvPr>
          <p:cNvSpPr/>
          <p:nvPr/>
        </p:nvSpPr>
        <p:spPr>
          <a:xfrm>
            <a:off x="7514730" y="3786313"/>
            <a:ext cx="174919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David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Advocated for </a:t>
            </a:r>
            <a:b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food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(He likes food)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7E9AA2-ADCC-A74B-8269-AA72DB28FE80}"/>
              </a:ext>
            </a:extLst>
          </p:cNvPr>
          <p:cNvSpPr/>
          <p:nvPr/>
        </p:nvSpPr>
        <p:spPr>
          <a:xfrm>
            <a:off x="9982431" y="3786312"/>
            <a:ext cx="139653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Micaela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Git/GitHub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(….)</a:t>
            </a:r>
          </a:p>
        </p:txBody>
      </p:sp>
    </p:spTree>
    <p:extLst>
      <p:ext uri="{BB962C8B-B14F-4D97-AF65-F5344CB8AC3E}">
        <p14:creationId xmlns:p14="http://schemas.microsoft.com/office/powerpoint/2010/main" val="335501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The purpose of Brainhack?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EB4A0A0-95D9-894D-86B8-9D64CF20EF7A}"/>
              </a:ext>
            </a:extLst>
          </p:cNvPr>
          <p:cNvSpPr txBox="1">
            <a:spLocks/>
          </p:cNvSpPr>
          <p:nvPr/>
        </p:nvSpPr>
        <p:spPr>
          <a:xfrm>
            <a:off x="95165" y="1248385"/>
            <a:ext cx="11814383" cy="547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Hackathon</a:t>
            </a:r>
          </a:p>
          <a:p>
            <a:pPr marL="0" indent="0" algn="ctr">
              <a:buNone/>
            </a:pPr>
            <a:r>
              <a:rPr lang="en-US" dirty="0"/>
              <a:t>Sprint-like event that aims to create a product in a collaborative manner. Often has specific focused themes.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Brainhack </a:t>
            </a:r>
          </a:p>
          <a:p>
            <a:pPr marL="0" indent="0" algn="ctr">
              <a:buNone/>
            </a:pPr>
            <a:r>
              <a:rPr lang="en-US" dirty="0"/>
              <a:t>Neuroscience-related hackathon </a:t>
            </a:r>
          </a:p>
          <a:p>
            <a:pPr marL="0" indent="0" algn="ctr">
              <a:buNone/>
            </a:pPr>
            <a:r>
              <a:rPr lang="en-US" dirty="0"/>
              <a:t>+ </a:t>
            </a:r>
          </a:p>
          <a:p>
            <a:pPr marL="0" indent="0" algn="ctr">
              <a:buNone/>
            </a:pPr>
            <a:r>
              <a:rPr lang="en-US" dirty="0"/>
              <a:t>Talks | Tutorials | Panels | Unconferences</a:t>
            </a:r>
            <a:br>
              <a:rPr lang="en-US" dirty="0"/>
            </a:br>
            <a:endParaRPr lang="en-US" dirty="0"/>
          </a:p>
          <a:p>
            <a:endParaRPr lang="en-US" sz="2700" dirty="0"/>
          </a:p>
          <a:p>
            <a:pPr lvl="2"/>
            <a:endParaRPr lang="en-US" sz="1900" dirty="0"/>
          </a:p>
          <a:p>
            <a:endParaRPr lang="en-US" sz="27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173C077-D519-E84C-B946-EF0930AB7B02}"/>
              </a:ext>
            </a:extLst>
          </p:cNvPr>
          <p:cNvSpPr/>
          <p:nvPr/>
        </p:nvSpPr>
        <p:spPr>
          <a:xfrm>
            <a:off x="1850065" y="4944140"/>
            <a:ext cx="3487479" cy="1286539"/>
          </a:xfrm>
          <a:prstGeom prst="ellipse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0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Schedule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Talks/Tutorial</a:t>
            </a:r>
          </a:p>
          <a:p>
            <a:pPr marL="0" indent="0" algn="ctr">
              <a:buNone/>
            </a:pP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/>
              <a:t>Open Hacking Session</a:t>
            </a:r>
          </a:p>
          <a:p>
            <a:pPr marL="0" indent="0" algn="ctr">
              <a:buNone/>
            </a:pP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/>
              <a:t>(repeat)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https://brainhack-dallas.github.io/mini-brainhack-utd/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166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Logistics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3518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2 main rooms</a:t>
            </a:r>
          </a:p>
          <a:p>
            <a:pPr lvl="2"/>
            <a:r>
              <a:rPr lang="en-US" dirty="0"/>
              <a:t>Most talks will be in this room (larger classroom)</a:t>
            </a:r>
          </a:p>
          <a:p>
            <a:pPr lvl="2"/>
            <a:r>
              <a:rPr lang="en-US" dirty="0"/>
              <a:t>Git &amp; GitHub Tutorial will be in the smaller room next door</a:t>
            </a:r>
          </a:p>
          <a:p>
            <a:pPr lvl="2"/>
            <a:r>
              <a:rPr lang="en-US" dirty="0"/>
              <a:t>Open-Hacking will be in both rooms when no talks are co-occurring</a:t>
            </a:r>
          </a:p>
          <a:p>
            <a:endParaRPr lang="en-US" dirty="0"/>
          </a:p>
          <a:p>
            <a:r>
              <a:rPr lang="en-US" dirty="0"/>
              <a:t>Lunch is provided (thanks to BBS)</a:t>
            </a:r>
          </a:p>
          <a:p>
            <a:endParaRPr lang="en-US" dirty="0"/>
          </a:p>
          <a:p>
            <a:r>
              <a:rPr lang="en-US" dirty="0"/>
              <a:t>Slack for communicating </a:t>
            </a:r>
          </a:p>
          <a:p>
            <a:pPr lvl="2"/>
            <a:r>
              <a:rPr lang="en-US" dirty="0"/>
              <a:t>Everyone was sent an invitation. </a:t>
            </a:r>
          </a:p>
          <a:p>
            <a:pPr lvl="2"/>
            <a:r>
              <a:rPr lang="en-US" dirty="0"/>
              <a:t>Have Slack it opened as a browser tab or install the Desktop version</a:t>
            </a:r>
          </a:p>
          <a:p>
            <a:pPr lvl="2"/>
            <a:r>
              <a:rPr lang="en-US" dirty="0"/>
              <a:t>Have notification turn on for </a:t>
            </a:r>
            <a:r>
              <a:rPr lang="en-US" b="1" dirty="0"/>
              <a:t>#bhd-19 </a:t>
            </a:r>
            <a:r>
              <a:rPr lang="en-US" dirty="0"/>
              <a:t>channel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Dinner – LA Burger after first day </a:t>
            </a:r>
          </a:p>
          <a:p>
            <a:pPr lvl="2"/>
            <a:r>
              <a:rPr lang="en-US" dirty="0"/>
              <a:t>Please indicate on the </a:t>
            </a:r>
            <a:r>
              <a:rPr lang="en-US" b="1" dirty="0"/>
              <a:t>#bhd-19</a:t>
            </a:r>
            <a:r>
              <a:rPr lang="en-US" dirty="0"/>
              <a:t> channel on Slack if you will join us</a:t>
            </a:r>
          </a:p>
          <a:p>
            <a:pPr lvl="2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58BBD8-F256-ED4B-B64D-8482FAE5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408" y="4110246"/>
            <a:ext cx="1081569" cy="1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0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dirty="0"/>
              <a:t>Code of Conduct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2FCD99-7CFC-2648-8562-3AD5CB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hlinkClick r:id="rId3"/>
            </a:endParaRPr>
          </a:p>
          <a:p>
            <a:pPr marL="0" indent="0" algn="ctr">
              <a:buNone/>
            </a:pPr>
            <a:endParaRPr lang="en-US" dirty="0">
              <a:hlinkClick r:id="rId3"/>
            </a:endParaRP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https://www.brainhack.org/code-of-conduct.html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Be nice </a:t>
            </a:r>
            <a:r>
              <a:rPr lang="en-US" b="1" dirty="0">
                <a:sym typeface="Wingdings" pitchFamily="2" charset="2"/>
              </a:rPr>
              <a:t> 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0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14929-A447-BA43-AFFC-39C26EAA0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B6A4A-083E-DC4C-9401-2E735BF46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343787"/>
            <a:ext cx="11814383" cy="331447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Learn some stuff     |     Make some stuff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Have fun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Hopefully we can do it again </a:t>
            </a:r>
            <a:r>
              <a:rPr lang="en-US" b="1" dirty="0">
                <a:sym typeface="Wingdings" pitchFamily="2" charset="2"/>
              </a:rPr>
              <a:t></a:t>
            </a:r>
            <a:endParaRPr lang="en-US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0E08772-4573-854D-B3A3-C23E5A155391}"/>
              </a:ext>
            </a:extLst>
          </p:cNvPr>
          <p:cNvGrpSpPr/>
          <p:nvPr/>
        </p:nvGrpSpPr>
        <p:grpSpPr>
          <a:xfrm>
            <a:off x="198606" y="4703978"/>
            <a:ext cx="11975232" cy="1744197"/>
            <a:chOff x="198606" y="4703978"/>
            <a:chExt cx="11975232" cy="174419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D688B9E-20FB-E447-BE84-F9609BEF986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8606" y="5028955"/>
              <a:ext cx="5735128" cy="970515"/>
              <a:chOff x="1890623" y="5423829"/>
              <a:chExt cx="8475045" cy="1434171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807DA0AB-4E91-0149-B44D-2BAEC4E989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90623" y="5423829"/>
                <a:ext cx="1404668" cy="1404668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5DE8A73-5504-0B48-97BC-B0D10E9B73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02122" y="5789613"/>
                <a:ext cx="3175000" cy="673100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643A70F-7717-ED42-BAF5-4B9CC6A2E8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001569" y="5606669"/>
                <a:ext cx="1515306" cy="125133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CCC45D6-C8EF-1D42-A038-BDD632C80F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61000" y="5453332"/>
                <a:ext cx="1404668" cy="1404668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F6EF58-4B2F-FE4A-BF82-FA0C68C3D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98521" y="4703978"/>
              <a:ext cx="2621679" cy="174419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A8C10A6-3199-134F-9463-B2A967687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76942" y="4859051"/>
              <a:ext cx="3196896" cy="15172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139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FF129-8CB9-9F4B-96BF-E35D4238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Preparing to work on projects together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12ACC-1F6B-5140-91DA-02DC16E1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Install necessary software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Quick introduction on using GitHub to work on the projects together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204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3663</TotalTime>
  <Words>788</Words>
  <Application>Microsoft Macintosh PowerPoint</Application>
  <PresentationFormat>Widescreen</PresentationFormat>
  <Paragraphs>177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Helvetica</vt:lpstr>
      <vt:lpstr>Helvetica Neue</vt:lpstr>
      <vt:lpstr>Monaco</vt:lpstr>
      <vt:lpstr>Open Sans</vt:lpstr>
      <vt:lpstr>Dissertationthmx</vt:lpstr>
      <vt:lpstr>PowerPoint Presentation</vt:lpstr>
      <vt:lpstr>Welcome</vt:lpstr>
      <vt:lpstr>Introduce the Team</vt:lpstr>
      <vt:lpstr>The purpose of Brainhack?</vt:lpstr>
      <vt:lpstr>Schedule</vt:lpstr>
      <vt:lpstr>Logistics</vt:lpstr>
      <vt:lpstr>Code of Conduct</vt:lpstr>
      <vt:lpstr>Goals</vt:lpstr>
      <vt:lpstr>Preparing to work on projects together </vt:lpstr>
      <vt:lpstr>Install &amp; Setup</vt:lpstr>
      <vt:lpstr>PowerPoint Presentation</vt:lpstr>
      <vt:lpstr>1. Obtain the project you want to work on</vt:lpstr>
      <vt:lpstr>Look at what has been done in the project</vt:lpstr>
      <vt:lpstr>2. Make changes &amp; document the changes</vt:lpstr>
      <vt:lpstr>3. Push that change to GitHub</vt:lpstr>
      <vt:lpstr>Check that your changes are now on GitHub</vt:lpstr>
      <vt:lpstr>4. Ask the original author to incorporate your changes</vt:lpstr>
      <vt:lpstr>PowerPoint Presentation</vt:lpstr>
      <vt:lpstr>Projects</vt:lpstr>
      <vt:lpstr>Project Pitch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1435</cp:revision>
  <dcterms:created xsi:type="dcterms:W3CDTF">2019-09-09T18:28:10Z</dcterms:created>
  <dcterms:modified xsi:type="dcterms:W3CDTF">2019-11-18T16:51:25Z</dcterms:modified>
</cp:coreProperties>
</file>

<file path=docProps/thumbnail.jpeg>
</file>